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96" r:id="rId3"/>
    <p:sldId id="267" r:id="rId4"/>
    <p:sldId id="274" r:id="rId5"/>
    <p:sldId id="278" r:id="rId6"/>
    <p:sldId id="300" r:id="rId7"/>
    <p:sldId id="297" r:id="rId8"/>
    <p:sldId id="268" r:id="rId9"/>
    <p:sldId id="298" r:id="rId10"/>
    <p:sldId id="269" r:id="rId11"/>
    <p:sldId id="276" r:id="rId12"/>
    <p:sldId id="277" r:id="rId13"/>
    <p:sldId id="270" r:id="rId14"/>
    <p:sldId id="271" r:id="rId15"/>
    <p:sldId id="272" r:id="rId16"/>
    <p:sldId id="273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57" r:id="rId25"/>
    <p:sldId id="287" r:id="rId26"/>
    <p:sldId id="288" r:id="rId27"/>
    <p:sldId id="291" r:id="rId28"/>
    <p:sldId id="264" r:id="rId29"/>
    <p:sldId id="289" r:id="rId30"/>
    <p:sldId id="299" r:id="rId31"/>
    <p:sldId id="265" r:id="rId32"/>
    <p:sldId id="266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 Ibrahim" userId="97d53271-1aed-4f52-80c1-8ec270f09d7a" providerId="ADAL" clId="{A79524B8-5078-4707-B9DB-DEB1BAB4073B}"/>
    <pc:docChg chg="delSld">
      <pc:chgData name="Niko Ibrahim" userId="97d53271-1aed-4f52-80c1-8ec270f09d7a" providerId="ADAL" clId="{A79524B8-5078-4707-B9DB-DEB1BAB4073B}" dt="2017-08-29T12:04:55.399" v="4" actId="2696"/>
      <pc:docMkLst>
        <pc:docMk/>
      </pc:docMkLst>
      <pc:sldChg chg="del">
        <pc:chgData name="Niko Ibrahim" userId="97d53271-1aed-4f52-80c1-8ec270f09d7a" providerId="ADAL" clId="{A79524B8-5078-4707-B9DB-DEB1BAB4073B}" dt="2017-08-29T12:04:55.399" v="4" actId="2696"/>
        <pc:sldMkLst>
          <pc:docMk/>
          <pc:sldMk cId="3622709019" sldId="290"/>
        </pc:sldMkLst>
      </pc:sldChg>
      <pc:sldChg chg="del">
        <pc:chgData name="Niko Ibrahim" userId="97d53271-1aed-4f52-80c1-8ec270f09d7a" providerId="ADAL" clId="{A79524B8-5078-4707-B9DB-DEB1BAB4073B}" dt="2017-08-29T12:04:53.767" v="3" actId="2696"/>
        <pc:sldMkLst>
          <pc:docMk/>
          <pc:sldMk cId="3728977085" sldId="291"/>
        </pc:sldMkLst>
      </pc:sldChg>
      <pc:sldChg chg="del">
        <pc:chgData name="Niko Ibrahim" userId="97d53271-1aed-4f52-80c1-8ec270f09d7a" providerId="ADAL" clId="{A79524B8-5078-4707-B9DB-DEB1BAB4073B}" dt="2017-08-29T12:04:51.792" v="2" actId="2696"/>
        <pc:sldMkLst>
          <pc:docMk/>
          <pc:sldMk cId="1272908476" sldId="292"/>
        </pc:sldMkLst>
      </pc:sldChg>
      <pc:sldChg chg="del">
        <pc:chgData name="Niko Ibrahim" userId="97d53271-1aed-4f52-80c1-8ec270f09d7a" providerId="ADAL" clId="{A79524B8-5078-4707-B9DB-DEB1BAB4073B}" dt="2017-08-29T12:04:49.097" v="1" actId="2696"/>
        <pc:sldMkLst>
          <pc:docMk/>
          <pc:sldMk cId="4191518211" sldId="293"/>
        </pc:sldMkLst>
      </pc:sldChg>
      <pc:sldChg chg="del">
        <pc:chgData name="Niko Ibrahim" userId="97d53271-1aed-4f52-80c1-8ec270f09d7a" providerId="ADAL" clId="{A79524B8-5078-4707-B9DB-DEB1BAB4073B}" dt="2017-08-29T12:04:47.044" v="0" actId="2696"/>
        <pc:sldMkLst>
          <pc:docMk/>
          <pc:sldMk cId="3333947503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44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1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5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9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0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7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85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.co.id/produ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.co.id/produ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23857"/>
            <a:ext cx="9144000" cy="1026958"/>
          </a:xfrm>
        </p:spPr>
        <p:txBody>
          <a:bodyPr/>
          <a:lstStyle/>
          <a:p>
            <a:pPr algn="ctr"/>
            <a:r>
              <a:rPr lang="en-US" dirty="0"/>
              <a:t>Week 02 –</a:t>
            </a:r>
            <a:r>
              <a:rPr lang="en-US"/>
              <a:t>lead Generation </a:t>
            </a:r>
            <a:endParaRPr lang="en-US" dirty="0"/>
          </a:p>
        </p:txBody>
      </p:sp>
      <p:pic>
        <p:nvPicPr>
          <p:cNvPr id="2050" name="Picture 2" descr="http://leadbull.net/images/lead-gene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080" cy="562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3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24"/>
            <a:ext cx="9144000" cy="60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9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04"/>
            <a:ext cx="9144000" cy="58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65"/>
            <a:ext cx="9144479" cy="58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91"/>
            <a:ext cx="9158874" cy="5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604"/>
            <a:ext cx="9144000" cy="59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785"/>
            <a:ext cx="9144000" cy="58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05"/>
            <a:ext cx="9163755" cy="58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9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60"/>
            <a:ext cx="9144000" cy="58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04"/>
            <a:ext cx="9144000" cy="5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" y="-10921"/>
            <a:ext cx="9144000" cy="5875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81E765-7A03-45DC-9557-9D4B25B17551}"/>
              </a:ext>
            </a:extLst>
          </p:cNvPr>
          <p:cNvSpPr txBox="1"/>
          <p:nvPr/>
        </p:nvSpPr>
        <p:spPr>
          <a:xfrm>
            <a:off x="6814040" y="881503"/>
            <a:ext cx="12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Pameran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6328815-00F6-4CB5-A76B-A31E82093EA7}"/>
              </a:ext>
            </a:extLst>
          </p:cNvPr>
          <p:cNvCxnSpPr/>
          <p:nvPr/>
        </p:nvCxnSpPr>
        <p:spPr>
          <a:xfrm>
            <a:off x="5824025" y="717452"/>
            <a:ext cx="24970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41DF29A-73D6-4980-A575-65C41B50E23F}"/>
              </a:ext>
            </a:extLst>
          </p:cNvPr>
          <p:cNvCxnSpPr>
            <a:cxnSpLocks/>
          </p:cNvCxnSpPr>
          <p:nvPr/>
        </p:nvCxnSpPr>
        <p:spPr>
          <a:xfrm flipH="1" flipV="1">
            <a:off x="6938889" y="738647"/>
            <a:ext cx="249702" cy="250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56934"/>
            <a:ext cx="7543801" cy="4012159"/>
          </a:xfrm>
        </p:spPr>
        <p:txBody>
          <a:bodyPr>
            <a:normAutofit fontScale="92500"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Bayangkan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Anda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bekerja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sebagai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seorang</a:t>
            </a:r>
            <a:r>
              <a:rPr lang="en-US" sz="2800" dirty="0">
                <a:solidFill>
                  <a:schemeClr val="tx1"/>
                </a:solidFill>
              </a:rPr>
              <a:t> digital marketer di </a:t>
            </a:r>
            <a:r>
              <a:rPr lang="en-US" sz="2800" dirty="0" err="1">
                <a:solidFill>
                  <a:schemeClr val="tx1"/>
                </a:solidFill>
              </a:rPr>
              <a:t>sebuah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perusahaan</a:t>
            </a:r>
            <a:r>
              <a:rPr lang="en-US" sz="2800" dirty="0">
                <a:solidFill>
                  <a:schemeClr val="tx1"/>
                </a:solidFill>
              </a:rPr>
              <a:t> online.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Saat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ini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perusahaan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baru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saja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mengeluarkan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sebuah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produk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baru</a:t>
            </a:r>
            <a:r>
              <a:rPr lang="en-US" sz="2800" dirty="0">
                <a:solidFill>
                  <a:schemeClr val="tx1"/>
                </a:solidFill>
              </a:rPr>
              <a:t> yang </a:t>
            </a:r>
            <a:r>
              <a:rPr lang="en-US" sz="2800" dirty="0" err="1">
                <a:solidFill>
                  <a:schemeClr val="tx1"/>
                </a:solidFill>
              </a:rPr>
              <a:t>ingin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diluncurkan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pasar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Apa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saja</a:t>
            </a:r>
            <a:r>
              <a:rPr lang="en-US" sz="2800" dirty="0">
                <a:solidFill>
                  <a:schemeClr val="tx1"/>
                </a:solidFill>
              </a:rPr>
              <a:t> yang </a:t>
            </a:r>
            <a:r>
              <a:rPr lang="en-US" sz="2800" dirty="0" err="1">
                <a:solidFill>
                  <a:schemeClr val="tx1"/>
                </a:solidFill>
              </a:rPr>
              <a:t>akan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Anda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lakukan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untuk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mendapatkan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calon</a:t>
            </a:r>
            <a:r>
              <a:rPr lang="en-US" sz="2800" dirty="0">
                <a:solidFill>
                  <a:schemeClr val="tx1"/>
                </a:solidFill>
              </a:rPr>
              <a:t> customer </a:t>
            </a:r>
            <a:r>
              <a:rPr lang="en-US" sz="2800" dirty="0" err="1">
                <a:solidFill>
                  <a:schemeClr val="tx1"/>
                </a:solidFill>
              </a:rPr>
              <a:t>dan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bagaimana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strategi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untuk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mengubah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calon</a:t>
            </a:r>
            <a:r>
              <a:rPr lang="en-US" sz="2800" dirty="0">
                <a:solidFill>
                  <a:schemeClr val="tx1"/>
                </a:solidFill>
              </a:rPr>
              <a:t> customer </a:t>
            </a:r>
            <a:r>
              <a:rPr lang="en-US" sz="2800" dirty="0" err="1">
                <a:solidFill>
                  <a:schemeClr val="tx1"/>
                </a:solidFill>
              </a:rPr>
              <a:t>ini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menjadi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pembeli</a:t>
            </a:r>
            <a:r>
              <a:rPr lang="en-US" sz="2800" dirty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&gt; 2 persons, 10 minutes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40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3"/>
            <a:ext cx="9144000" cy="58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5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68"/>
            <a:ext cx="9144000" cy="59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4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41"/>
            <a:ext cx="9160872" cy="59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" y="176929"/>
            <a:ext cx="9144000" cy="58484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9AD86B15-6BB0-4148-B2FC-86B97ABAB885}"/>
              </a:ext>
            </a:extLst>
          </p:cNvPr>
          <p:cNvSpPr/>
          <p:nvPr/>
        </p:nvSpPr>
        <p:spPr>
          <a:xfrm>
            <a:off x="7132320" y="1431485"/>
            <a:ext cx="1350499" cy="7455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01A6FDF1-6F02-4E1E-9615-50D4D239E463}"/>
              </a:ext>
            </a:extLst>
          </p:cNvPr>
          <p:cNvSpPr/>
          <p:nvPr/>
        </p:nvSpPr>
        <p:spPr>
          <a:xfrm>
            <a:off x="508782" y="1389282"/>
            <a:ext cx="1350499" cy="745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F155A61-4A83-4F56-826C-AA458AD7F940}"/>
              </a:ext>
            </a:extLst>
          </p:cNvPr>
          <p:cNvSpPr/>
          <p:nvPr/>
        </p:nvSpPr>
        <p:spPr>
          <a:xfrm>
            <a:off x="4192172" y="1631852"/>
            <a:ext cx="787791" cy="402336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2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B2B8762-61F0-4F1B-9364-D633EE9D6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7675C8-1328-460C-9EBF-6B446B67E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14EE78B-AF71-4195-A01B-F1165D9233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01C6F51C-53CC-4D4B-98DA-C143852FC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8662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0991" y="639097"/>
            <a:ext cx="300631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E3EF52-FDA2-4055-B811-2A034106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5" y="857905"/>
            <a:ext cx="2279584" cy="47972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639" y="-21138"/>
            <a:ext cx="6376990" cy="567634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613AFA59-28DC-4A81-8ADB-6EE5C6322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12599" y="4343400"/>
            <a:ext cx="24688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702822D-7587-488C-BCDE-6366C82D9F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336503F-9C9C-424B-B606-FD55CB6EC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88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04"/>
            <a:ext cx="9144000" cy="58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8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275"/>
            <a:ext cx="9135126" cy="59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xmlns="" id="{02E971E2-3B8D-47D8-BCF5-E7E0AF1B8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" y="0"/>
            <a:ext cx="9113266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A44D2E60-F715-4B63-825E-7A19A20AE275}"/>
              </a:ext>
            </a:extLst>
          </p:cNvPr>
          <p:cNvSpPr/>
          <p:nvPr/>
        </p:nvSpPr>
        <p:spPr>
          <a:xfrm>
            <a:off x="4572000" y="2166426"/>
            <a:ext cx="1983545" cy="5345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7BF55007-3A9B-4953-A735-15DC2F0D74B0}"/>
              </a:ext>
            </a:extLst>
          </p:cNvPr>
          <p:cNvSpPr/>
          <p:nvPr/>
        </p:nvSpPr>
        <p:spPr>
          <a:xfrm>
            <a:off x="7045569" y="2166426"/>
            <a:ext cx="1915551" cy="5345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EAE28759-69AF-47F1-9025-B6D455F44612}"/>
              </a:ext>
            </a:extLst>
          </p:cNvPr>
          <p:cNvSpPr/>
          <p:nvPr/>
        </p:nvSpPr>
        <p:spPr>
          <a:xfrm>
            <a:off x="1294227" y="2433712"/>
            <a:ext cx="309489" cy="323556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712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429"/>
            <a:ext cx="9144000" cy="5934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46B23D-8000-491A-824F-22E6E9A2CC9D}"/>
              </a:ext>
            </a:extLst>
          </p:cNvPr>
          <p:cNvSpPr txBox="1"/>
          <p:nvPr/>
        </p:nvSpPr>
        <p:spPr>
          <a:xfrm>
            <a:off x="2349305" y="827316"/>
            <a:ext cx="161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Memelihara</a:t>
            </a:r>
            <a:r>
              <a:rPr lang="en-US" b="1" dirty="0"/>
              <a:t> </a:t>
            </a:r>
            <a:endParaRPr lang="en-ID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D3CA1D86-F66F-4453-A793-F3FC0D7D9758}"/>
              </a:ext>
            </a:extLst>
          </p:cNvPr>
          <p:cNvCxnSpPr>
            <a:cxnSpLocks/>
          </p:cNvCxnSpPr>
          <p:nvPr/>
        </p:nvCxnSpPr>
        <p:spPr>
          <a:xfrm flipV="1">
            <a:off x="3158197" y="771589"/>
            <a:ext cx="26728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9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09"/>
            <a:ext cx="9144000" cy="5899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2792BD-84B8-4A3E-99B1-F95745A8C552}"/>
              </a:ext>
            </a:extLst>
          </p:cNvPr>
          <p:cNvSpPr txBox="1"/>
          <p:nvPr/>
        </p:nvSpPr>
        <p:spPr>
          <a:xfrm>
            <a:off x="7427743" y="4220308"/>
            <a:ext cx="176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menganjurkan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4640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rial Black" panose="020B0A04020102020204" pitchFamily="34" charset="0"/>
              </a:rPr>
              <a:t>lead generation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Lead Generation</a:t>
            </a:r>
          </a:p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Conversion Rate</a:t>
            </a:r>
          </a:p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Conversion Optimization</a:t>
            </a:r>
          </a:p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Ways to Generate Lead Generation</a:t>
            </a:r>
          </a:p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Lead Funnel</a:t>
            </a:r>
          </a:p>
          <a:p>
            <a:pPr marL="511175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How to Nurture Lead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8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9896F-43FF-4503-946B-A67C86AC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5F76AD-358E-4D0B-A7D3-8C99959C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F60F32-3482-4ABE-8952-A41DC4FF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904848" cy="63005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3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09"/>
            <a:ext cx="9167815" cy="58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4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9"/>
            <a:ext cx="9131068" cy="5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2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48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0233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conversion rate?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Indentify</a:t>
            </a:r>
            <a:r>
              <a:rPr lang="en-US" sz="2800" dirty="0">
                <a:solidFill>
                  <a:schemeClr val="tx1"/>
                </a:solidFill>
              </a:rPr>
              <a:t> 2 factors affecting online conversion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conversion optimization?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Lead Generation?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Identify 6 ways to generate leads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Lead Funnel?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AIDA is stand for?</a:t>
            </a:r>
          </a:p>
        </p:txBody>
      </p:sp>
    </p:spTree>
    <p:extLst>
      <p:ext uri="{BB962C8B-B14F-4D97-AF65-F5344CB8AC3E}">
        <p14:creationId xmlns:p14="http://schemas.microsoft.com/office/powerpoint/2010/main" val="263979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44"/>
            <a:ext cx="9144000" cy="5810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1D8214-9487-4528-83CE-121F628ABA8B}"/>
              </a:ext>
            </a:extLst>
          </p:cNvPr>
          <p:cNvSpPr txBox="1"/>
          <p:nvPr/>
        </p:nvSpPr>
        <p:spPr>
          <a:xfrm>
            <a:off x="1659988" y="1491175"/>
            <a:ext cx="447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sz="1600" b="1" dirty="0" err="1">
                <a:solidFill>
                  <a:srgbClr val="0070C0"/>
                </a:solidFill>
              </a:rPr>
              <a:t>menghasilkan</a:t>
            </a:r>
            <a:r>
              <a:rPr lang="en-US" sz="1600" b="1" dirty="0">
                <a:solidFill>
                  <a:srgbClr val="0070C0"/>
                </a:solidFill>
              </a:rPr>
              <a:t>     </a:t>
            </a:r>
            <a:r>
              <a:rPr lang="en-US" sz="1600" b="1" dirty="0" err="1">
                <a:solidFill>
                  <a:srgbClr val="0070C0"/>
                </a:solidFill>
              </a:rPr>
              <a:t>mengarahkan</a:t>
            </a:r>
            <a:endParaRPr lang="en-ID" sz="1600" b="1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FE68D8D9-A476-4A99-8D62-7C2A2BBF4EFA}"/>
              </a:ext>
            </a:extLst>
          </p:cNvPr>
          <p:cNvCxnSpPr>
            <a:cxnSpLocks/>
          </p:cNvCxnSpPr>
          <p:nvPr/>
        </p:nvCxnSpPr>
        <p:spPr>
          <a:xfrm flipH="1" flipV="1">
            <a:off x="2574388" y="1477108"/>
            <a:ext cx="225083" cy="161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139735D-2FAF-45DC-B27E-35671DCCBA4A}"/>
              </a:ext>
            </a:extLst>
          </p:cNvPr>
          <p:cNvCxnSpPr>
            <a:cxnSpLocks/>
          </p:cNvCxnSpPr>
          <p:nvPr/>
        </p:nvCxnSpPr>
        <p:spPr>
          <a:xfrm flipH="1" flipV="1">
            <a:off x="3629465" y="1491175"/>
            <a:ext cx="253217" cy="147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667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 flipV="1">
            <a:off x="4907666" y="5018201"/>
            <a:ext cx="3586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linkClick r:id="rId3"/>
              </a:rPr>
              <a:t>http://www.home.co.id/produk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797" y="2173278"/>
            <a:ext cx="4975378" cy="801416"/>
          </a:xfrm>
        </p:spPr>
        <p:txBody>
          <a:bodyPr>
            <a:normAutofit fontScale="90000"/>
          </a:bodyPr>
          <a:lstStyle/>
          <a:p>
            <a:r>
              <a:rPr lang="en-US" dirty="0"/>
              <a:t>Offer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>Call to </a:t>
            </a:r>
            <a:br>
              <a:rPr lang="en-US" dirty="0" smtClean="0"/>
            </a:br>
            <a:r>
              <a:rPr lang="en-US" dirty="0" smtClean="0"/>
              <a:t>action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87" y="752354"/>
            <a:ext cx="5555848" cy="54285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914663" y="1035999"/>
            <a:ext cx="1597306" cy="28849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713316" y="2783711"/>
            <a:ext cx="1006997" cy="30036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5307" y="165468"/>
            <a:ext cx="326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linkClick r:id="rId3"/>
              </a:rPr>
              <a:t>http://www.home.co.id/produk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2292" y="373284"/>
            <a:ext cx="85652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1449" y="165468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9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45734"/>
            <a:ext cx="9143999" cy="40233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8" y="0"/>
            <a:ext cx="9251574" cy="645458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xmlns="" id="{F691DC0A-EB46-44F0-92CA-ECFD01B17DAA}"/>
              </a:ext>
            </a:extLst>
          </p:cNvPr>
          <p:cNvSpPr/>
          <p:nvPr/>
        </p:nvSpPr>
        <p:spPr>
          <a:xfrm>
            <a:off x="337625" y="103341"/>
            <a:ext cx="611944" cy="5655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                                                                                                                       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586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      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608"/>
            <a:ext cx="9144000" cy="62658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Arrow: Curved Down 4">
            <a:extLst>
              <a:ext uri="{FF2B5EF4-FFF2-40B4-BE49-F238E27FC236}">
                <a16:creationId xmlns:a16="http://schemas.microsoft.com/office/drawing/2014/main" xmlns="" id="{B265CD6E-85F0-492C-AFDE-C0932E92FD74}"/>
              </a:ext>
            </a:extLst>
          </p:cNvPr>
          <p:cNvSpPr/>
          <p:nvPr/>
        </p:nvSpPr>
        <p:spPr>
          <a:xfrm>
            <a:off x="3376246" y="1143652"/>
            <a:ext cx="2321169" cy="593709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CB78C7C-960A-459E-A863-E9EAC8B353B8}"/>
              </a:ext>
            </a:extLst>
          </p:cNvPr>
          <p:cNvCxnSpPr/>
          <p:nvPr/>
        </p:nvCxnSpPr>
        <p:spPr>
          <a:xfrm>
            <a:off x="604911" y="1969478"/>
            <a:ext cx="160371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9ACC9C-DBE0-4CA6-9E95-2BF6C79026C1}"/>
              </a:ext>
            </a:extLst>
          </p:cNvPr>
          <p:cNvSpPr/>
          <p:nvPr/>
        </p:nvSpPr>
        <p:spPr>
          <a:xfrm>
            <a:off x="6471138" y="1286114"/>
            <a:ext cx="2560320" cy="14507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72CD24B9-6AF2-4E3F-A574-2C9496D0DDF8}"/>
              </a:ext>
            </a:extLst>
          </p:cNvPr>
          <p:cNvCxnSpPr/>
          <p:nvPr/>
        </p:nvCxnSpPr>
        <p:spPr>
          <a:xfrm>
            <a:off x="1505243" y="198354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4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8526" y="287338"/>
            <a:ext cx="8535474" cy="47659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Conversion Rate 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8526" y="868101"/>
            <a:ext cx="7543800" cy="489135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perhitungan</a:t>
            </a:r>
            <a:r>
              <a:rPr lang="en-US" sz="2400" dirty="0"/>
              <a:t> </a:t>
            </a:r>
            <a:r>
              <a:rPr lang="en-US" sz="2400" dirty="0" err="1"/>
              <a:t>persentase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pengunjung</a:t>
            </a:r>
            <a:r>
              <a:rPr lang="en-US" sz="2400" dirty="0"/>
              <a:t> yang 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yang </a:t>
            </a:r>
            <a:r>
              <a:rPr lang="en-US" sz="2400" dirty="0" err="1"/>
              <a:t>diharapkan</a:t>
            </a:r>
            <a:r>
              <a:rPr lang="en-US" sz="2400" dirty="0"/>
              <a:t> pada </a:t>
            </a:r>
            <a:r>
              <a:rPr lang="en-US" sz="2400" dirty="0" err="1"/>
              <a:t>sebuah</a:t>
            </a:r>
            <a:r>
              <a:rPr lang="en-US" sz="2400" dirty="0"/>
              <a:t> situs web (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meng-klik</a:t>
            </a:r>
            <a:r>
              <a:rPr lang="en-US" sz="2400" dirty="0"/>
              <a:t> button, </a:t>
            </a:r>
            <a:r>
              <a:rPr lang="en-US" sz="2400" dirty="0" err="1"/>
              <a:t>registrasi</a:t>
            </a:r>
            <a:r>
              <a:rPr lang="en-US" sz="2400" dirty="0"/>
              <a:t>, subscribe, </a:t>
            </a:r>
            <a:r>
              <a:rPr lang="en-US" sz="2400" dirty="0" err="1"/>
              <a:t>membeli</a:t>
            </a:r>
            <a:r>
              <a:rPr lang="en-US" sz="2400" dirty="0"/>
              <a:t>, </a:t>
            </a:r>
            <a:r>
              <a:rPr lang="en-US" sz="2400" dirty="0" err="1"/>
              <a:t>dsb</a:t>
            </a:r>
            <a:r>
              <a:rPr lang="en-US" sz="2400" dirty="0"/>
              <a:t>) </a:t>
            </a:r>
            <a:r>
              <a:rPr lang="en-US" sz="2400" dirty="0" err="1"/>
              <a:t>dibagi</a:t>
            </a:r>
            <a:r>
              <a:rPr lang="en-US" sz="2400" dirty="0"/>
              <a:t> total </a:t>
            </a:r>
            <a:r>
              <a:rPr lang="en-US" sz="2400" dirty="0" err="1"/>
              <a:t>pengunjung</a:t>
            </a:r>
            <a:r>
              <a:rPr lang="en-US" sz="2400" dirty="0"/>
              <a:t> situs website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pPr>
              <a:lnSpc>
                <a:spcPct val="170000"/>
              </a:lnSpc>
            </a:pPr>
            <a:r>
              <a:rPr lang="en-US" sz="2400" b="1" dirty="0" err="1"/>
              <a:t>Contoh</a:t>
            </a:r>
            <a:r>
              <a:rPr lang="en-US" sz="2400" b="1" dirty="0"/>
              <a:t> </a:t>
            </a:r>
            <a:r>
              <a:rPr lang="en-US" sz="2400" dirty="0"/>
              <a:t>: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hari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15 </a:t>
            </a:r>
            <a:r>
              <a:rPr lang="en-US" sz="2400" dirty="0" err="1"/>
              <a:t>pengunjung</a:t>
            </a:r>
            <a:r>
              <a:rPr lang="en-US" sz="2400" dirty="0"/>
              <a:t> yang </a:t>
            </a:r>
            <a:r>
              <a:rPr lang="en-US" sz="2400" dirty="0" err="1"/>
              <a:t>membeli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25 </a:t>
            </a:r>
            <a:r>
              <a:rPr lang="en-US" sz="2400" dirty="0" err="1"/>
              <a:t>pengunjung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registrasi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subscribe, </a:t>
            </a:r>
            <a:r>
              <a:rPr lang="en-US" sz="2400" dirty="0" err="1"/>
              <a:t>dari</a:t>
            </a:r>
            <a:r>
              <a:rPr lang="en-US" sz="2400" dirty="0"/>
              <a:t> total 100 </a:t>
            </a:r>
            <a:r>
              <a:rPr lang="en-US" sz="2400" dirty="0" err="1"/>
              <a:t>pengunjung</a:t>
            </a:r>
            <a:r>
              <a:rPr lang="en-US" sz="2400" dirty="0"/>
              <a:t> </a:t>
            </a:r>
            <a:r>
              <a:rPr lang="en-US" sz="2400" dirty="0" err="1"/>
              <a:t>harian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situs</a:t>
            </a:r>
            <a:r>
              <a:rPr lang="en-US" sz="2400" dirty="0"/>
              <a:t> e-commerce </a:t>
            </a:r>
            <a:r>
              <a:rPr lang="en-US" sz="2400" dirty="0" err="1"/>
              <a:t>adalah</a:t>
            </a:r>
            <a:r>
              <a:rPr lang="en-US" sz="2400" dirty="0"/>
              <a:t> 40%.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 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b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457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213</Words>
  <Application>Microsoft Office PowerPoint</Application>
  <PresentationFormat>On-screen Show (4:3)</PresentationFormat>
  <Paragraphs>39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Black</vt:lpstr>
      <vt:lpstr>Calibri</vt:lpstr>
      <vt:lpstr>Calibri Light</vt:lpstr>
      <vt:lpstr>Wingdings</vt:lpstr>
      <vt:lpstr>Retrospect</vt:lpstr>
      <vt:lpstr>PowerPoint Presentation</vt:lpstr>
      <vt:lpstr>Group Discussion</vt:lpstr>
      <vt:lpstr>lead generation</vt:lpstr>
      <vt:lpstr>PowerPoint Presentation</vt:lpstr>
      <vt:lpstr>                                       </vt:lpstr>
      <vt:lpstr>Offer     Call to  action  </vt:lpstr>
      <vt:lpstr>PowerPoint Presentation</vt:lpstr>
      <vt:lpstr>                                                    </vt:lpstr>
      <vt:lpstr>Conversion Rate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julianti kasih</dc:creator>
  <cp:lastModifiedBy>July</cp:lastModifiedBy>
  <cp:revision>6</cp:revision>
  <dcterms:created xsi:type="dcterms:W3CDTF">2019-09-09T08:16:29Z</dcterms:created>
  <dcterms:modified xsi:type="dcterms:W3CDTF">2020-02-16T15:56:17Z</dcterms:modified>
</cp:coreProperties>
</file>